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 Condensed" charset="1" panose="02000000000000000000"/>
      <p:regular r:id="rId10"/>
    </p:embeddedFont>
    <p:embeddedFont>
      <p:font typeface="Roboto Condensed Bold" charset="1" panose="02000000000000000000"/>
      <p:regular r:id="rId11"/>
    </p:embeddedFont>
    <p:embeddedFont>
      <p:font typeface="Roboto Condensed Italics" charset="1" panose="02000000000000000000"/>
      <p:regular r:id="rId12"/>
    </p:embeddedFont>
    <p:embeddedFont>
      <p:font typeface="Roboto Condensed Bold Italics" charset="1" panose="02000000000000000000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30" Target="slides/slide13.xml" Type="http://schemas.openxmlformats.org/officeDocument/2006/relationships/slide"/><Relationship Id="rId31" Target="slides/slide14.xml" Type="http://schemas.openxmlformats.org/officeDocument/2006/relationships/slide"/><Relationship Id="rId32" Target="slides/slide15.xml" Type="http://schemas.openxmlformats.org/officeDocument/2006/relationships/slide"/><Relationship Id="rId33" Target="slides/slide16.xml" Type="http://schemas.openxmlformats.org/officeDocument/2006/relationships/slide"/><Relationship Id="rId34" Target="slides/slide17.xml" Type="http://schemas.openxmlformats.org/officeDocument/2006/relationships/slide"/><Relationship Id="rId35" Target="slides/slide18.xml" Type="http://schemas.openxmlformats.org/officeDocument/2006/relationships/slide"/><Relationship Id="rId36" Target="slides/slide19.xml" Type="http://schemas.openxmlformats.org/officeDocument/2006/relationships/slide"/><Relationship Id="rId37" Target="slides/slide20.xml" Type="http://schemas.openxmlformats.org/officeDocument/2006/relationships/slide"/><Relationship Id="rId38" Target="slides/slide21.xml" Type="http://schemas.openxmlformats.org/officeDocument/2006/relationships/slide"/><Relationship Id="rId39" Target="slides/slide22.xml" Type="http://schemas.openxmlformats.org/officeDocument/2006/relationships/slide"/><Relationship Id="rId4" Target="theme/theme1.xml" Type="http://schemas.openxmlformats.org/officeDocument/2006/relationships/theme"/><Relationship Id="rId40" Target="slides/slide23.xml" Type="http://schemas.openxmlformats.org/officeDocument/2006/relationships/slide"/><Relationship Id="rId41" Target="slides/slide24.xml" Type="http://schemas.openxmlformats.org/officeDocument/2006/relationships/slide"/><Relationship Id="rId42" Target="slides/slide25.xml" Type="http://schemas.openxmlformats.org/officeDocument/2006/relationships/slide"/><Relationship Id="rId43" Target="slides/slide26.xml" Type="http://schemas.openxmlformats.org/officeDocument/2006/relationships/slide"/><Relationship Id="rId44" Target="slides/slide27.xml" Type="http://schemas.openxmlformats.org/officeDocument/2006/relationships/slide"/><Relationship Id="rId45" Target="slides/slide28.xml" Type="http://schemas.openxmlformats.org/officeDocument/2006/relationships/slide"/><Relationship Id="rId46" Target="slides/slide29.xml" Type="http://schemas.openxmlformats.org/officeDocument/2006/relationships/slide"/><Relationship Id="rId47" Target="slides/slide30.xml" Type="http://schemas.openxmlformats.org/officeDocument/2006/relationships/slide"/><Relationship Id="rId48" Target="slides/slide31.xml" Type="http://schemas.openxmlformats.org/officeDocument/2006/relationships/slide"/><Relationship Id="rId49" Target="slides/slide32.xml" Type="http://schemas.openxmlformats.org/officeDocument/2006/relationships/slide"/><Relationship Id="rId5" Target="tableStyles.xml" Type="http://schemas.openxmlformats.org/officeDocument/2006/relationships/tableStyles"/><Relationship Id="rId50" Target="slides/slide33.xml" Type="http://schemas.openxmlformats.org/officeDocument/2006/relationships/slide"/><Relationship Id="rId51" Target="slides/slide34.xml" Type="http://schemas.openxmlformats.org/officeDocument/2006/relationships/slide"/><Relationship Id="rId52" Target="slides/slide35.xml" Type="http://schemas.openxmlformats.org/officeDocument/2006/relationships/slide"/><Relationship Id="rId53" Target="slides/slide36.xml" Type="http://schemas.openxmlformats.org/officeDocument/2006/relationships/slide"/><Relationship Id="rId54" Target="slides/slide37.xml" Type="http://schemas.openxmlformats.org/officeDocument/2006/relationships/slide"/><Relationship Id="rId55" Target="slides/slide38.xml" Type="http://schemas.openxmlformats.org/officeDocument/2006/relationships/slide"/><Relationship Id="rId56" Target="slides/slide39.xml" Type="http://schemas.openxmlformats.org/officeDocument/2006/relationships/slide"/><Relationship Id="rId57" Target="slides/slide4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7.png" Type="http://schemas.openxmlformats.org/officeDocument/2006/relationships/image"/><Relationship Id="rId3" Target="../media/image68.svg" Type="http://schemas.openxmlformats.org/officeDocument/2006/relationships/image"/><Relationship Id="rId4" Target="../media/image69.png" Type="http://schemas.openxmlformats.org/officeDocument/2006/relationships/image"/><Relationship Id="rId5" Target="../media/image70.svg" Type="http://schemas.openxmlformats.org/officeDocument/2006/relationships/image"/><Relationship Id="rId6" Target="../media/image71.png" Type="http://schemas.openxmlformats.org/officeDocument/2006/relationships/image"/><Relationship Id="rId7" Target="../media/image72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9447" y="1837996"/>
            <a:ext cx="7518137" cy="6280610"/>
            <a:chOff x="0" y="0"/>
            <a:chExt cx="10024183" cy="837414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708644" y="0"/>
              <a:ext cx="5315539" cy="535448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947581"/>
              <a:ext cx="5426566" cy="5426566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01664" y="1698628"/>
            <a:ext cx="10405553" cy="6169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099"/>
              </a:lnSpc>
            </a:pPr>
            <a:r>
              <a:rPr lang="en-US" sz="10999">
                <a:solidFill>
                  <a:srgbClr val="5A60F1"/>
                </a:solidFill>
                <a:latin typeface="Roboto Condensed Bold"/>
              </a:rPr>
              <a:t>G</a:t>
            </a:r>
            <a:r>
              <a:rPr lang="en-US" sz="10999">
                <a:solidFill>
                  <a:srgbClr val="5A60F1"/>
                </a:solidFill>
                <a:latin typeface="Roboto Condensed Bold"/>
              </a:rPr>
              <a:t>EOMETRI DAN MESH TINGKAT LANJUT</a:t>
            </a:r>
          </a:p>
          <a:p>
            <a:pPr>
              <a:lnSpc>
                <a:spcPts val="12099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A60F1"/>
                  </a:solidFill>
                  <a:latin typeface="Roboto Bold"/>
                </a:rPr>
                <a:t>KELOMPOK 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01664" y="6536822"/>
            <a:ext cx="9363773" cy="3115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5A60F1"/>
                </a:solidFill>
                <a:latin typeface="Roboto Bold"/>
              </a:rPr>
              <a:t>THERESIA NAWANGSIH - 5025201144</a:t>
            </a: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5A60F1"/>
                </a:solidFill>
                <a:latin typeface="Roboto Bold"/>
              </a:rPr>
              <a:t>MOCHAMAD REVANZA KURNIAWAN - 5025201145 </a:t>
            </a: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5A60F1"/>
                </a:solidFill>
                <a:latin typeface="Roboto Bold"/>
              </a:rPr>
              <a:t>HELMI TAQIYUDIN - 5025201152</a:t>
            </a: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5A60F1"/>
                </a:solidFill>
                <a:latin typeface="Roboto Bold"/>
              </a:rPr>
              <a:t>NATYA MADYA MARCIOLA - 5025201238</a:t>
            </a:r>
          </a:p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5A60F1"/>
                </a:solidFill>
                <a:latin typeface="Roboto Bold"/>
              </a:rPr>
              <a:t>MOH. ILHAM FAKHRI ZAMZAMI - 5025201275 </a:t>
            </a:r>
          </a:p>
          <a:p>
            <a:pPr algn="just">
              <a:lnSpc>
                <a:spcPts val="3080"/>
              </a:lnSpc>
            </a:pPr>
          </a:p>
          <a:p>
            <a:pPr algn="just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11123" y="871312"/>
            <a:ext cx="11665754" cy="85443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9811" y="1850633"/>
            <a:ext cx="13708378" cy="658573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6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1532210" y="3455010"/>
            <a:ext cx="8153400" cy="3300781"/>
            <a:chOff x="0" y="0"/>
            <a:chExt cx="10871200" cy="440104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280963" y="0"/>
              <a:ext cx="5590237" cy="440104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763268" cy="4401041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4323110"/>
            <a:ext cx="7132054" cy="344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20"/>
              </a:lnSpc>
            </a:pPr>
            <a:r>
              <a:rPr lang="en-US" sz="12200">
                <a:solidFill>
                  <a:srgbClr val="F8F6F2"/>
                </a:solidFill>
                <a:latin typeface="Roboto Condensed Bold Italics"/>
              </a:rPr>
              <a:t>Extrude</a:t>
            </a:r>
          </a:p>
          <a:p>
            <a:pPr algn="l">
              <a:lnSpc>
                <a:spcPts val="13420"/>
              </a:lnSpc>
            </a:pPr>
            <a:r>
              <a:rPr lang="en-US" sz="12200">
                <a:solidFill>
                  <a:srgbClr val="F8F6F2"/>
                </a:solidFill>
                <a:latin typeface="Roboto Condensed Bold Italics"/>
              </a:rPr>
              <a:t>Geometry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8231429" y="3607410"/>
            <a:ext cx="8153400" cy="3300781"/>
            <a:chOff x="0" y="0"/>
            <a:chExt cx="10871200" cy="440104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280963" y="0"/>
              <a:ext cx="5590237" cy="440104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763268" cy="4401041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11" id="11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F8F6F2"/>
                  </a:solidFill>
                  <a:latin typeface="Roboto Bold"/>
                </a:rPr>
                <a:t>KELOMPOK 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60527" y="2244113"/>
            <a:ext cx="5798773" cy="579877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A60F1"/>
                  </a:solidFill>
                  <a:latin typeface="Roboto Bold"/>
                </a:rPr>
                <a:t>KELOMPOK 5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17897" y="5657398"/>
            <a:ext cx="7093512" cy="247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5"/>
              </a:lnSpc>
            </a:pPr>
            <a:r>
              <a:rPr lang="en-US" sz="3050">
                <a:solidFill>
                  <a:srgbClr val="5A60F1"/>
                </a:solidFill>
                <a:latin typeface="Roboto"/>
              </a:rPr>
              <a:t>Extrude Geometri dapat membuat path yang kita buat menjadi objek dalam bentuk 3D, dengan cara menambahkan ketebalan (menarik face agar menjadi objek 3D)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7897" y="2361206"/>
            <a:ext cx="5961313" cy="240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3"/>
              </a:lnSpc>
            </a:pPr>
            <a:r>
              <a:rPr lang="en-US" sz="8475">
                <a:solidFill>
                  <a:srgbClr val="5A60F1"/>
                </a:solidFill>
                <a:latin typeface="Roboto Condensed Bold Italics"/>
              </a:rPr>
              <a:t>Extrude</a:t>
            </a:r>
          </a:p>
          <a:p>
            <a:pPr>
              <a:lnSpc>
                <a:spcPts val="9323"/>
              </a:lnSpc>
            </a:pPr>
            <a:r>
              <a:rPr lang="en-US" sz="8475">
                <a:solidFill>
                  <a:srgbClr val="5A60F1"/>
                </a:solidFill>
                <a:latin typeface="Roboto Condensed Bold Italics"/>
              </a:rPr>
              <a:t>Geometry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A60F1"/>
                  </a:solidFill>
                  <a:latin typeface="Roboto Bold"/>
                </a:rPr>
                <a:t>KELOMPOK 5</a:t>
              </a: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79198" y="2263938"/>
            <a:ext cx="4072523" cy="287956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9048" r="0" b="13090"/>
          <a:stretch>
            <a:fillRect/>
          </a:stretch>
        </p:blipFill>
        <p:spPr>
          <a:xfrm flipH="false" flipV="false" rot="0">
            <a:off x="9753721" y="2263938"/>
            <a:ext cx="4122009" cy="286366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8927" b="15569"/>
          <a:stretch>
            <a:fillRect/>
          </a:stretch>
        </p:blipFill>
        <p:spPr>
          <a:xfrm flipH="false" flipV="false" rot="0">
            <a:off x="3579198" y="5845019"/>
            <a:ext cx="4091810" cy="272222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439" t="2010" r="5583" b="9376"/>
          <a:stretch>
            <a:fillRect/>
          </a:stretch>
        </p:blipFill>
        <p:spPr>
          <a:xfrm flipH="false" flipV="false" rot="0">
            <a:off x="9753721" y="5796425"/>
            <a:ext cx="4127742" cy="27708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601009" y="3248090"/>
            <a:ext cx="6003167" cy="37908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45217" y="1959729"/>
            <a:ext cx="8927200" cy="636754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321" b="0"/>
          <a:stretch>
            <a:fillRect/>
          </a:stretch>
        </p:blipFill>
        <p:spPr>
          <a:xfrm flipH="false" flipV="false" rot="0">
            <a:off x="2979645" y="1387536"/>
            <a:ext cx="12328709" cy="751192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6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97610" y="3493110"/>
            <a:ext cx="8153400" cy="3300781"/>
            <a:chOff x="0" y="0"/>
            <a:chExt cx="10871200" cy="440104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280963" y="0"/>
              <a:ext cx="5590237" cy="4401041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763268" cy="4401041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199833" y="3475362"/>
            <a:ext cx="8759705" cy="344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Extrude</a:t>
            </a:r>
          </a:p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SVG</a:t>
            </a:r>
          </a:p>
        </p:txBody>
      </p:sp>
      <p:grpSp>
        <p:nvGrpSpPr>
          <p:cNvPr name="Group 6" id="6"/>
          <p:cNvGrpSpPr/>
          <p:nvPr/>
        </p:nvGrpSpPr>
        <p:grpSpPr>
          <a:xfrm rot="5400000">
            <a:off x="1979371" y="3493110"/>
            <a:ext cx="8153400" cy="3300781"/>
            <a:chOff x="0" y="0"/>
            <a:chExt cx="10871200" cy="440104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280963" y="0"/>
              <a:ext cx="5590237" cy="440104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true" rot="0">
              <a:off x="0" y="0"/>
              <a:ext cx="5763268" cy="44010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303769"/>
            <a:ext cx="7679462" cy="76794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A60F1"/>
                  </a:solidFill>
                  <a:latin typeface="Roboto Bold"/>
                </a:rPr>
                <a:t>KELOMPOK 5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165788" y="5549276"/>
            <a:ext cx="7093512" cy="2475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65"/>
              </a:lnSpc>
            </a:pPr>
            <a:r>
              <a:rPr lang="en-US" sz="3050">
                <a:solidFill>
                  <a:srgbClr val="5A60F1"/>
                </a:solidFill>
                <a:latin typeface="Roboto"/>
              </a:rPr>
              <a:t>Extrude SVG sama seperti extrude sebelumnya, namun perbedannya yang biasanya shape pathnya di extrude, lalu pada kasus ini yang di extrude adalah SVG-nya.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65788" y="2328832"/>
            <a:ext cx="5961313" cy="240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23"/>
              </a:lnSpc>
            </a:pPr>
            <a:r>
              <a:rPr lang="en-US" sz="8475">
                <a:solidFill>
                  <a:srgbClr val="5A60F1"/>
                </a:solidFill>
                <a:latin typeface="Roboto Condensed Bold Italics"/>
              </a:rPr>
              <a:t>Extrude</a:t>
            </a:r>
          </a:p>
          <a:p>
            <a:pPr>
              <a:lnSpc>
                <a:spcPts val="9323"/>
              </a:lnSpc>
            </a:pPr>
            <a:r>
              <a:rPr lang="en-US" sz="8475">
                <a:solidFill>
                  <a:srgbClr val="5A60F1"/>
                </a:solidFill>
                <a:latin typeface="Roboto Condensed Bold Italics"/>
              </a:rPr>
              <a:t>SVG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686963" y="2291139"/>
            <a:ext cx="10914075" cy="570472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945086" y="4454974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1945086" y="5799642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1945086" y="7144311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1945086" y="3110305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2013508" y="3633646"/>
            <a:ext cx="330371" cy="330371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2013508" y="4978315"/>
            <a:ext cx="330371" cy="33037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2013508" y="6322983"/>
            <a:ext cx="330371" cy="33037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1664" y="1489351"/>
            <a:ext cx="614796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>
                <a:solidFill>
                  <a:srgbClr val="5A60F1"/>
                </a:solidFill>
                <a:latin typeface="Roboto Condensed"/>
              </a:rPr>
              <a:t>Sub Materi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24662" y="3509589"/>
            <a:ext cx="447899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5A60F1"/>
                </a:solidFill>
                <a:latin typeface="Roboto"/>
              </a:rPr>
              <a:t>Convex Geometry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724662" y="4854258"/>
            <a:ext cx="447899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5A60F1"/>
                </a:solidFill>
                <a:latin typeface="Roboto"/>
              </a:rPr>
              <a:t>Lathe Geometry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4662" y="6198926"/>
            <a:ext cx="447899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5A60F1"/>
                </a:solidFill>
                <a:latin typeface="Roboto"/>
              </a:rPr>
              <a:t>Extrude Geometry</a:t>
            </a:r>
          </a:p>
        </p:txBody>
      </p:sp>
      <p:sp>
        <p:nvSpPr>
          <p:cNvPr name="AutoShape 13" id="13"/>
          <p:cNvSpPr/>
          <p:nvPr/>
        </p:nvSpPr>
        <p:spPr>
          <a:xfrm rot="0">
            <a:off x="9478628" y="4471166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rot="0">
            <a:off x="9478628" y="5815834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rot="0">
            <a:off x="9478628" y="7160503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rot="0">
            <a:off x="9478628" y="3126497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9547050" y="3649838"/>
            <a:ext cx="330371" cy="33037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9547050" y="4994507"/>
            <a:ext cx="330371" cy="33037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9547050" y="6339176"/>
            <a:ext cx="330371" cy="330371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0258204" y="3525781"/>
            <a:ext cx="447899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5A60F1"/>
                </a:solidFill>
                <a:latin typeface="Roboto"/>
              </a:rPr>
              <a:t>Extrude SVG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58204" y="4870450"/>
            <a:ext cx="447899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5A60F1"/>
                </a:solidFill>
                <a:latin typeface="Roboto"/>
              </a:rPr>
              <a:t>Parametric Geometry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58204" y="6215118"/>
            <a:ext cx="447899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5A60F1"/>
                </a:solidFill>
                <a:latin typeface="Roboto"/>
              </a:rPr>
              <a:t>Text Geometry</a:t>
            </a:r>
          </a:p>
        </p:txBody>
      </p:sp>
      <p:sp>
        <p:nvSpPr>
          <p:cNvPr name="AutoShape 23" id="23"/>
          <p:cNvSpPr/>
          <p:nvPr/>
        </p:nvSpPr>
        <p:spPr>
          <a:xfrm rot="0">
            <a:off x="9507203" y="8494182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9575625" y="7672855"/>
            <a:ext cx="330371" cy="330371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286779" y="7548798"/>
            <a:ext cx="447899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5A60F1"/>
                </a:solidFill>
                <a:latin typeface="Roboto"/>
              </a:rPr>
              <a:t>Binary Operation</a:t>
            </a:r>
          </a:p>
        </p:txBody>
      </p:sp>
      <p:sp>
        <p:nvSpPr>
          <p:cNvPr name="AutoShape 26" id="26"/>
          <p:cNvSpPr/>
          <p:nvPr/>
        </p:nvSpPr>
        <p:spPr>
          <a:xfrm rot="0">
            <a:off x="1926036" y="8494182"/>
            <a:ext cx="5717352" cy="0"/>
          </a:xfrm>
          <a:prstGeom prst="line">
            <a:avLst/>
          </a:prstGeom>
          <a:ln cap="flat" w="28575">
            <a:solidFill>
              <a:srgbClr val="5A60F1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27" id="2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1994458" y="7672855"/>
            <a:ext cx="330371" cy="330371"/>
          </a:xfrm>
          <a:prstGeom prst="rect">
            <a:avLst/>
          </a:prstGeom>
        </p:spPr>
      </p:pic>
      <p:sp>
        <p:nvSpPr>
          <p:cNvPr name="TextBox 28" id="28"/>
          <p:cNvSpPr txBox="true"/>
          <p:nvPr/>
        </p:nvSpPr>
        <p:spPr>
          <a:xfrm rot="0">
            <a:off x="2705612" y="7548798"/>
            <a:ext cx="4478996" cy="530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60"/>
              </a:lnSpc>
            </a:pPr>
            <a:r>
              <a:rPr lang="en-US" sz="3200">
                <a:solidFill>
                  <a:srgbClr val="5A60F1"/>
                </a:solidFill>
                <a:latin typeface="Roboto"/>
              </a:rPr>
              <a:t>Tube Geometry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224555" y="189520"/>
            <a:ext cx="2638078" cy="3609311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32" id="32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A60F1"/>
                  </a:solidFill>
                  <a:latin typeface="Roboto Bold"/>
                </a:rPr>
                <a:t>KELOMPOK 5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751526"/>
            <a:ext cx="8880613" cy="597364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214114" y="4061572"/>
            <a:ext cx="9045186" cy="519672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6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1664" y="390852"/>
            <a:ext cx="531071" cy="47120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1664" y="2361566"/>
            <a:ext cx="8728835" cy="6322777"/>
            <a:chOff x="0" y="0"/>
            <a:chExt cx="11638447" cy="843036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349452" cy="8430369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208078" y="0"/>
              <a:ext cx="8430369" cy="8430369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913084" y="411507"/>
            <a:ext cx="424364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8F6F2"/>
                </a:solidFill>
                <a:latin typeface="Roboto Bold"/>
              </a:rPr>
              <a:t>KELOMPOK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94544" y="3770637"/>
            <a:ext cx="8759705" cy="344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Tube</a:t>
            </a:r>
          </a:p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Geometry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0862" y="2235208"/>
            <a:ext cx="5961313" cy="5930885"/>
            <a:chOff x="0" y="0"/>
            <a:chExt cx="7948417" cy="790784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7948417" cy="3226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9323"/>
                </a:lnSpc>
              </a:pPr>
              <a:r>
                <a:rPr lang="en-US" sz="8475">
                  <a:solidFill>
                    <a:srgbClr val="5A60F1"/>
                  </a:solidFill>
                  <a:latin typeface="Roboto Condensed Bold Italics"/>
                </a:rPr>
                <a:t>Tube Geometry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902872"/>
              <a:ext cx="6724447" cy="4827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22"/>
                </a:lnSpc>
              </a:pPr>
              <a:r>
                <a:rPr lang="en-US" sz="3616">
                  <a:solidFill>
                    <a:srgbClr val="5A60F1"/>
                  </a:solidFill>
                  <a:latin typeface="Roboto"/>
                </a:rPr>
                <a:t>hampir mirip dengan meng-extrude suatu lingkaran. Namun disini kita bisa menambah poin-poin untuk membelokkan tabung kita.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61077" y="684512"/>
            <a:ext cx="9422674" cy="8738987"/>
            <a:chOff x="0" y="0"/>
            <a:chExt cx="12563566" cy="11651982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1412700"/>
              <a:ext cx="10239282" cy="10239282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7563565" y="0"/>
              <a:ext cx="5000001" cy="49181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395519" y="3399742"/>
            <a:ext cx="13496962" cy="34875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28556" y="1395985"/>
            <a:ext cx="11630888" cy="749502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6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48995" y="1702127"/>
            <a:ext cx="6862839" cy="6882746"/>
            <a:chOff x="0" y="0"/>
            <a:chExt cx="9150452" cy="91769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057949"/>
              <a:ext cx="7022103" cy="551554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150451" y="0"/>
              <a:ext cx="5000001" cy="491818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511051" y="5969990"/>
              <a:ext cx="5477803" cy="3207004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453028" y="3300048"/>
            <a:ext cx="8759705" cy="344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Parametric</a:t>
            </a:r>
          </a:p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Geometry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F8F6F2"/>
                  </a:solidFill>
                  <a:latin typeface="Roboto Bold"/>
                </a:rPr>
                <a:t>KELOMPOK 5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1664" y="390852"/>
            <a:ext cx="531071" cy="47120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648051"/>
            <a:ext cx="6966117" cy="6006581"/>
            <a:chOff x="0" y="0"/>
            <a:chExt cx="9288156" cy="800877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10317" y="0"/>
              <a:ext cx="7189495" cy="718949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973130" y="38100"/>
              <a:ext cx="2315026" cy="2315026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4518632"/>
              <a:ext cx="5961424" cy="3490143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913084" y="411507"/>
            <a:ext cx="424364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5A60F1"/>
                </a:solidFill>
                <a:latin typeface="Roboto Bold"/>
              </a:rPr>
              <a:t>KELOMPOK 5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575154" y="2848076"/>
            <a:ext cx="7423055" cy="5365750"/>
            <a:chOff x="0" y="0"/>
            <a:chExt cx="9897407" cy="71543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66675"/>
              <a:ext cx="9897407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Parametric</a:t>
              </a:r>
            </a:p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Geometry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378167"/>
              <a:ext cx="8211158" cy="2787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5A60F1"/>
                  </a:solidFill>
                  <a:latin typeface="Roboto"/>
                </a:rPr>
                <a:t>membuat geometri yang merepresentasikan permukaan parametrik yang didapatkan dari suatu persamaan.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6911763"/>
              <a:ext cx="821115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268" r="0" b="35335"/>
          <a:stretch>
            <a:fillRect/>
          </a:stretch>
        </p:blipFill>
        <p:spPr>
          <a:xfrm flipH="false" flipV="false" rot="0">
            <a:off x="3514581" y="5000261"/>
            <a:ext cx="11258839" cy="1844109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263845" y="3150317"/>
            <a:ext cx="11760309" cy="1458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3933976"/>
            <a:ext cx="12034579" cy="493403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1544320"/>
            <a:ext cx="6839154" cy="180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>
                <a:solidFill>
                  <a:srgbClr val="4F54CF"/>
                </a:solidFill>
                <a:latin typeface="Roboto Condensed Bold"/>
              </a:rPr>
              <a:t>Persamaan Parametrik Klein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741447" y="1269675"/>
            <a:ext cx="12805105" cy="79886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4" id="4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A60F1"/>
                  </a:solidFill>
                  <a:latin typeface="Roboto Bold"/>
                </a:rPr>
                <a:t>KELOMPOK 5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894908" y="4298185"/>
            <a:ext cx="10498184" cy="172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  <a:spcBef>
                <a:spcPct val="0"/>
              </a:spcBef>
            </a:pPr>
            <a:r>
              <a:rPr lang="en-US" sz="4120">
                <a:solidFill>
                  <a:srgbClr val="5A60F1"/>
                </a:solidFill>
                <a:latin typeface="Roboto Condensed Bold Italics"/>
              </a:rPr>
              <a:t>Geometri tingkat lanjut </a:t>
            </a:r>
            <a:r>
              <a:rPr lang="en-US" sz="4120">
                <a:solidFill>
                  <a:srgbClr val="5A60F1"/>
                </a:solidFill>
                <a:latin typeface="Roboto Condensed Bold"/>
              </a:rPr>
              <a:t>adalah gabungan dari beberapa geometri yang membentuk suatu objek three.points yang cukup kompleks.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6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4425" y="1385432"/>
            <a:ext cx="7766101" cy="7516136"/>
            <a:chOff x="0" y="0"/>
            <a:chExt cx="10354801" cy="1002151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029060" y="4715140"/>
              <a:ext cx="5325741" cy="5306375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306375" cy="5306375"/>
            </a:xfrm>
            <a:prstGeom prst="rect">
              <a:avLst/>
            </a:prstGeom>
          </p:spPr>
        </p:pic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673664"/>
            <a:ext cx="5316777" cy="53167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391650" y="2987989"/>
            <a:ext cx="8759705" cy="344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Text</a:t>
            </a:r>
          </a:p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Geometry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952278" y="1028700"/>
            <a:ext cx="7307022" cy="730702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653048" y="3127375"/>
            <a:ext cx="7423055" cy="4318000"/>
            <a:chOff x="0" y="0"/>
            <a:chExt cx="9897407" cy="57573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897407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Text</a:t>
              </a:r>
            </a:p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Geometry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78167"/>
              <a:ext cx="8211158" cy="1390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5A60F1"/>
                  </a:solidFill>
                  <a:latin typeface="Roboto"/>
                </a:rPr>
                <a:t>memungkinkan kita membuat suatu text menjadi objek 3D.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514763"/>
              <a:ext cx="821115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2065" b="0"/>
          <a:stretch>
            <a:fillRect/>
          </a:stretch>
        </p:blipFill>
        <p:spPr>
          <a:xfrm flipH="false" flipV="false" rot="0">
            <a:off x="3164905" y="1200563"/>
            <a:ext cx="11958189" cy="7885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6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01664" y="390852"/>
            <a:ext cx="531071" cy="47120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978844" y="1837084"/>
            <a:ext cx="6612832" cy="6612832"/>
            <a:chOff x="0" y="0"/>
            <a:chExt cx="8817109" cy="881710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817109" cy="8817109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204277"/>
              <a:ext cx="4408555" cy="4408555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913084" y="411507"/>
            <a:ext cx="4243647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8F6F2"/>
                </a:solidFill>
                <a:latin typeface="Roboto Bold"/>
              </a:rPr>
              <a:t>KELOMPOK 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6878" y="3475362"/>
            <a:ext cx="8759705" cy="344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Binary</a:t>
            </a:r>
          </a:p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Operation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1303769"/>
            <a:ext cx="7679462" cy="7679462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18029" y="2598738"/>
            <a:ext cx="7423055" cy="5889625"/>
            <a:chOff x="0" y="0"/>
            <a:chExt cx="9897407" cy="78528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897407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Binary</a:t>
              </a:r>
            </a:p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Operation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78167"/>
              <a:ext cx="8211158" cy="3485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5A60F1"/>
                  </a:solidFill>
                  <a:latin typeface="Roboto"/>
                </a:rPr>
                <a:t>Binary operation memungkinkan kita untuk melakukan operasi terhadap 2 mesh untuk membentuk mesh yang baru.</a:t>
              </a:r>
            </a:p>
            <a:p>
              <a:pPr>
                <a:lnSpc>
                  <a:spcPts val="416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610263"/>
              <a:ext cx="821115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15609"/>
            <a:ext cx="7089613" cy="5742691"/>
            <a:chOff x="0" y="0"/>
            <a:chExt cx="9452818" cy="765692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287836" cy="6287836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122854" y="1488084"/>
              <a:ext cx="6329964" cy="6168838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028700" y="1085850"/>
            <a:ext cx="16230600" cy="1044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02"/>
              </a:lnSpc>
            </a:pPr>
            <a:r>
              <a:rPr lang="en-US" sz="7275">
                <a:solidFill>
                  <a:srgbClr val="5A60F1"/>
                </a:solidFill>
                <a:latin typeface="Roboto Condensed Bold"/>
              </a:rPr>
              <a:t>Substract Operation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82192" y="4047828"/>
            <a:ext cx="7777108" cy="2579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62"/>
              </a:lnSpc>
            </a:pPr>
            <a:r>
              <a:rPr lang="en-US" sz="3125">
                <a:solidFill>
                  <a:srgbClr val="5A60F1"/>
                </a:solidFill>
                <a:latin typeface="Roboto"/>
              </a:rPr>
              <a:t>Substract akan membuat mesh baru dengan mengurangi atau menghilangkan bagian dari mesh pertama yang bersentuhan atau overlaping dengan mesh kedua.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377785" y="885805"/>
            <a:ext cx="11532431" cy="851538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14356" y="2542994"/>
            <a:ext cx="6569964" cy="5201012"/>
            <a:chOff x="0" y="0"/>
            <a:chExt cx="8759952" cy="693468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1197577" y="3128211"/>
              <a:ext cx="1305224" cy="370037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50189" y="0"/>
              <a:ext cx="4978400" cy="49784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476168" y="635000"/>
              <a:ext cx="4283784" cy="6299682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718029" y="2336800"/>
            <a:ext cx="7423055" cy="6413500"/>
            <a:chOff x="0" y="0"/>
            <a:chExt cx="9897407" cy="85513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9897407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Intersect</a:t>
              </a:r>
            </a:p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Operation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78167"/>
              <a:ext cx="8211158" cy="4184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5A60F1"/>
                  </a:solidFill>
                  <a:latin typeface="Roboto"/>
                </a:rPr>
                <a:t>Intersect akan membuat mesh baru dari bagian mesh pertama yang bersentuhan atau overlap dengan mesh kedua.</a:t>
              </a:r>
            </a:p>
            <a:p>
              <a:pPr>
                <a:lnSpc>
                  <a:spcPts val="4160"/>
                </a:lnSpc>
              </a:pPr>
            </a:p>
            <a:p>
              <a:pPr>
                <a:lnSpc>
                  <a:spcPts val="416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308763"/>
              <a:ext cx="821115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106810" y="1100637"/>
            <a:ext cx="12074379" cy="81576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779744" y="2838339"/>
            <a:ext cx="4610323" cy="461032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01664" y="1028700"/>
            <a:ext cx="5155066" cy="471205"/>
            <a:chOff x="0" y="0"/>
            <a:chExt cx="6873422" cy="628273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5" id="5"/>
            <p:cNvSpPr txBox="true"/>
            <p:nvPr/>
          </p:nvSpPr>
          <p:spPr>
            <a:xfrm rot="0">
              <a:off x="1215226" y="43415"/>
              <a:ext cx="5658195" cy="49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A60F1"/>
                  </a:solidFill>
                  <a:latin typeface="Roboto Bold"/>
                </a:rPr>
                <a:t>KELOMPOK 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45203" y="3169729"/>
            <a:ext cx="7423055" cy="5365750"/>
            <a:chOff x="0" y="0"/>
            <a:chExt cx="9897407" cy="71543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9897407" cy="2854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Union</a:t>
              </a:r>
            </a:p>
            <a:p>
              <a:pPr>
                <a:lnSpc>
                  <a:spcPts val="8250"/>
                </a:lnSpc>
              </a:pPr>
              <a:r>
                <a:rPr lang="en-US" sz="7500">
                  <a:solidFill>
                    <a:srgbClr val="5A60F1"/>
                  </a:solidFill>
                  <a:latin typeface="Roboto Condensed Bold Italics"/>
                </a:rPr>
                <a:t>Operation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378167"/>
              <a:ext cx="8211158" cy="2787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>
                  <a:solidFill>
                    <a:srgbClr val="5A60F1"/>
                  </a:solidFill>
                  <a:latin typeface="Roboto"/>
                </a:rPr>
                <a:t>Union akan membuat mesh baru dengan menggabungkan mesh pertama dan kedua.</a:t>
              </a:r>
            </a:p>
            <a:p>
              <a:pPr>
                <a:lnSpc>
                  <a:spcPts val="416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911763"/>
              <a:ext cx="821115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6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399840" y="2697352"/>
            <a:ext cx="6685581" cy="4842735"/>
            <a:chOff x="0" y="0"/>
            <a:chExt cx="8914108" cy="645698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097247" cy="645698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457128" y="0"/>
              <a:ext cx="6456980" cy="645698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2202579" y="3058248"/>
            <a:ext cx="6494052" cy="4531400"/>
            <a:chOff x="0" y="0"/>
            <a:chExt cx="8658736" cy="604186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04775"/>
              <a:ext cx="8658736" cy="46230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420"/>
                </a:lnSpc>
              </a:pPr>
              <a:r>
                <a:rPr lang="en-US" sz="12200">
                  <a:solidFill>
                    <a:srgbClr val="F8F6F2"/>
                  </a:solidFill>
                  <a:latin typeface="Roboto Condensed Bold"/>
                </a:rPr>
                <a:t>Convex Geometry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5355854"/>
              <a:ext cx="8658736" cy="691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1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F8F6F2"/>
                  </a:solidFill>
                  <a:latin typeface="Roboto Bold"/>
                </a:rPr>
                <a:t>KELOMPOK 5</a:t>
              </a:r>
            </a:p>
          </p:txBody>
        </p:sp>
      </p:grp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44744" y="1340043"/>
            <a:ext cx="12598512" cy="760691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718036" y="4964970"/>
            <a:ext cx="6569964" cy="5201012"/>
            <a:chOff x="0" y="0"/>
            <a:chExt cx="8759952" cy="693468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5400000">
              <a:off x="1197577" y="3128211"/>
              <a:ext cx="1305224" cy="3700377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850189" y="0"/>
              <a:ext cx="4978400" cy="49784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476168" y="635000"/>
              <a:ext cx="4283784" cy="629968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617897" y="4540269"/>
            <a:ext cx="5961313" cy="2498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68"/>
              </a:lnSpc>
            </a:pPr>
            <a:r>
              <a:rPr lang="en-US" sz="3052">
                <a:solidFill>
                  <a:srgbClr val="5A60F1"/>
                </a:solidFill>
                <a:latin typeface="Roboto"/>
              </a:rPr>
              <a:t>menghubungkan point-point menjadi sebuah bentuk yang cembung. Point-point bisa didapatkan dari fungsi random maupun dari push array points.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A60F1"/>
                  </a:solidFill>
                  <a:latin typeface="Roboto Bold"/>
                </a:rPr>
                <a:t>KELOMPOK 5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17897" y="1729400"/>
            <a:ext cx="5961313" cy="2848969"/>
            <a:chOff x="0" y="0"/>
            <a:chExt cx="7948417" cy="379862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7948417" cy="3226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23"/>
                </a:lnSpc>
              </a:pPr>
              <a:r>
                <a:rPr lang="en-US" sz="8475">
                  <a:solidFill>
                    <a:srgbClr val="5A60F1"/>
                  </a:solidFill>
                  <a:latin typeface="Roboto Condensed Bold Italics"/>
                </a:rPr>
                <a:t>Convex </a:t>
              </a:r>
            </a:p>
            <a:p>
              <a:pPr>
                <a:lnSpc>
                  <a:spcPts val="9323"/>
                </a:lnSpc>
              </a:pPr>
              <a:r>
                <a:rPr lang="en-US" sz="8475">
                  <a:solidFill>
                    <a:srgbClr val="5A60F1"/>
                  </a:solidFill>
                  <a:latin typeface="Roboto Condensed Bold Italics"/>
                </a:rPr>
                <a:t>Geometry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845722"/>
              <a:ext cx="6724447" cy="7757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1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77974" y="1121389"/>
            <a:ext cx="12532053" cy="80442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89811" y="1719261"/>
            <a:ext cx="13708378" cy="68484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A60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65265" y="1702127"/>
            <a:ext cx="6862839" cy="6882746"/>
            <a:chOff x="0" y="0"/>
            <a:chExt cx="9150452" cy="917699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2057949"/>
              <a:ext cx="7022103" cy="5515543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150451" y="0"/>
              <a:ext cx="5000001" cy="4918183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3511051" y="5969990"/>
              <a:ext cx="5477803" cy="3207004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0156344" y="3475362"/>
            <a:ext cx="8759705" cy="344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Lathe </a:t>
            </a:r>
          </a:p>
          <a:p>
            <a:pPr>
              <a:lnSpc>
                <a:spcPts val="13418"/>
              </a:lnSpc>
            </a:pPr>
            <a:r>
              <a:rPr lang="en-US" sz="12198">
                <a:solidFill>
                  <a:srgbClr val="F8F6F2"/>
                </a:solidFill>
                <a:latin typeface="Roboto Condensed Bold"/>
              </a:rPr>
              <a:t>Geometry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F8F6F2"/>
                  </a:solidFill>
                  <a:latin typeface="Roboto Bold"/>
                </a:rPr>
                <a:t>KELOMPOK 5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6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93460" y="5312710"/>
            <a:ext cx="3265840" cy="326584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57275" y="1571625"/>
            <a:ext cx="5961313" cy="5809047"/>
            <a:chOff x="0" y="0"/>
            <a:chExt cx="7948417" cy="774539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7948417" cy="32264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323"/>
                </a:lnSpc>
              </a:pPr>
              <a:r>
                <a:rPr lang="en-US" sz="8475">
                  <a:solidFill>
                    <a:srgbClr val="5A60F1"/>
                  </a:solidFill>
                  <a:latin typeface="Roboto Condensed Bold Italics"/>
                </a:rPr>
                <a:t>Lathe Geometry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845722"/>
              <a:ext cx="6724447" cy="47225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01"/>
                </a:lnSpc>
              </a:pPr>
              <a:r>
                <a:rPr lang="en-US" sz="3616">
                  <a:solidFill>
                    <a:srgbClr val="5A60F1"/>
                  </a:solidFill>
                  <a:latin typeface="Roboto"/>
                </a:rPr>
                <a:t>membuat bentuk dari poin yang tersedia. Bentuk akan dibuat mengitari sumbu y antara poin-poin yang ada.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01664" y="390852"/>
            <a:ext cx="5155066" cy="471205"/>
            <a:chOff x="0" y="0"/>
            <a:chExt cx="6873422" cy="62827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708095" cy="628273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1215226" y="43415"/>
              <a:ext cx="5658195" cy="4936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0"/>
                </a:lnSpc>
              </a:pPr>
              <a:r>
                <a:rPr lang="en-US" sz="2200">
                  <a:solidFill>
                    <a:srgbClr val="5A60F1"/>
                  </a:solidFill>
                  <a:latin typeface="Roboto Bold"/>
                </a:rPr>
                <a:t>KELOMPOK 5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DAFR5bf4oaI</dc:identifier>
  <dcterms:modified xsi:type="dcterms:W3CDTF">2011-08-01T06:04:30Z</dcterms:modified>
  <cp:revision>1</cp:revision>
  <dc:title>Grafkom Geometri Lanjutan</dc:title>
</cp:coreProperties>
</file>